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Calibri Light" panose="020F0302020204030204" pitchFamily="34" charset="0"/>
      <p:regular r:id="rId44"/>
      <p:italic r:id="rId45"/>
    </p:embeddedFont>
    <p:embeddedFont>
      <p:font typeface="Berlin Sans FB Demi" panose="020E0802020502020306" pitchFamily="34" charset="0"/>
      <p:bold r:id="rId46"/>
    </p:embeddedFont>
    <p:embeddedFont>
      <p:font typeface="TT Rounds Condensed Bold" panose="020B0604020202020204" charset="0"/>
      <p:regular r:id="rId47"/>
    </p:embeddedFont>
    <p:embeddedFont>
      <p:font typeface="ITC Avant Garde Gothic Bold" panose="020B0604020202020204" charset="0"/>
      <p:regular r:id="rId48"/>
    </p:embeddedFont>
    <p:embeddedFont>
      <p:font typeface="Calibri" panose="020F050202020403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274"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smtClean="0"/>
              <a:t>EXPLORATORY</a:t>
            </a:r>
            <a:r>
              <a:rPr lang="en-US" sz="6000" dirty="0" smtClean="0"/>
              <a:t> </a:t>
            </a:r>
            <a:r>
              <a:rPr lang="en-US" sz="6000" b="1" dirty="0" smtClean="0"/>
              <a:t>ANALYSIS</a:t>
            </a:r>
            <a:endParaRPr lang="en-US" sz="6000" b="1" dirty="0"/>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smtClean="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smtClean="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smtClean="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smtClean="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smtClean="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smtClean="0">
                <a:latin typeface="Calibri" panose="020F0502020204030204" pitchFamily="34" charset="0"/>
                <a:ea typeface="Times New Roman" panose="02020603050405020304" pitchFamily="18" charset="0"/>
                <a:cs typeface="Times New Roman" panose="02020603050405020304" pitchFamily="18" charset="0"/>
              </a:rPr>
              <a:t>Figure </a:t>
            </a: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smtClean="0"/>
              <a:t>1. Check </a:t>
            </a:r>
            <a:r>
              <a:rPr lang="en-US" sz="3200" b="1" dirty="0"/>
              <a:t>whether dataset is balanced </a:t>
            </a:r>
            <a:r>
              <a:rPr lang="en-US" sz="3200" b="1" dirty="0" smtClean="0"/>
              <a:t>or  </a:t>
            </a:r>
            <a:r>
              <a:rPr lang="en-US" sz="3200" b="1" dirty="0"/>
              <a:t>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a:t>
            </a:r>
            <a:r>
              <a:rPr lang="en-US" sz="2800" dirty="0" smtClean="0">
                <a:latin typeface="+mj-lt"/>
                <a:ea typeface="Calibri" panose="020F0502020204030204" pitchFamily="34" charset="0"/>
                <a:cs typeface="Times New Roman" panose="02020603050405020304" pitchFamily="18" charset="0"/>
              </a:rPr>
              <a:t>represents </a:t>
            </a:r>
            <a:r>
              <a:rPr lang="en-US" sz="2800" dirty="0">
                <a:latin typeface="+mj-lt"/>
                <a:ea typeface="Calibri" panose="020F0502020204030204" pitchFamily="34" charset="0"/>
                <a:cs typeface="Times New Roman" panose="02020603050405020304" pitchFamily="18" charset="0"/>
              </a:rPr>
              <a:t>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a:t>
            </a:r>
            <a:r>
              <a:rPr lang="en-US" sz="2800" dirty="0" smtClean="0">
                <a:latin typeface="+mj-lt"/>
                <a:ea typeface="Calibri" panose="020F0502020204030204" pitchFamily="34" charset="0"/>
                <a:cs typeface="Times New Roman" panose="02020603050405020304" pitchFamily="18" charset="0"/>
              </a:rPr>
              <a:t>represents </a:t>
            </a:r>
            <a:r>
              <a:rPr lang="en-US" sz="2800" dirty="0">
                <a:latin typeface="+mj-lt"/>
                <a:ea typeface="Calibri" panose="020F0502020204030204" pitchFamily="34" charset="0"/>
                <a:cs typeface="Times New Roman" panose="02020603050405020304" pitchFamily="18" charset="0"/>
              </a:rPr>
              <a:t>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r>
              <a:rPr lang="en-US" sz="2800" dirty="0" smtClean="0">
                <a:latin typeface="+mj-lt"/>
                <a:ea typeface="Calibri" panose="020F0502020204030204" pitchFamily="34" charset="0"/>
                <a:cs typeface="Times New Roman" panose="02020603050405020304" pitchFamily="18" charset="0"/>
              </a:rPr>
              <a:t>.</a:t>
            </a:r>
            <a:endParaRPr lang="en-US" sz="2800" dirty="0">
              <a:latin typeface="+mj-lt"/>
              <a:ea typeface="Calibri" panose="020F0502020204030204" pitchFamily="34" charset="0"/>
              <a:cs typeface="Times New Roman" panose="02020603050405020304" pitchFamily="18" charset="0"/>
            </a:endParaRP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a:t>
            </a:r>
            <a:r>
              <a:rPr lang="en-US" sz="3200" dirty="0" smtClean="0">
                <a:latin typeface="Berlin Sans FB Demi" panose="020E0802020502020306" pitchFamily="34" charset="0"/>
                <a:ea typeface="Calibri" panose="020F0502020204030204" pitchFamily="34" charset="0"/>
                <a:cs typeface="Times New Roman" panose="02020603050405020304" pitchFamily="18" charset="0"/>
              </a:rPr>
              <a:t>‘No’ </a:t>
            </a:r>
            <a:r>
              <a:rPr lang="en-US" sz="3200" dirty="0">
                <a:latin typeface="Berlin Sans FB Demi" panose="020E0802020502020306" pitchFamily="34" charset="0"/>
                <a:ea typeface="Calibri" panose="020F0502020204030204" pitchFamily="34" charset="0"/>
                <a:cs typeface="Times New Roman" panose="02020603050405020304" pitchFamily="18" charset="0"/>
              </a:rPr>
              <a:t>more than </a:t>
            </a:r>
            <a:r>
              <a:rPr lang="en-US" sz="3200" dirty="0" smtClean="0">
                <a:latin typeface="Berlin Sans FB Demi" panose="020E0802020502020306" pitchFamily="34" charset="0"/>
                <a:ea typeface="Calibri" panose="020F0502020204030204" pitchFamily="34" charset="0"/>
                <a:cs typeface="Times New Roman" panose="02020603050405020304" pitchFamily="18" charset="0"/>
              </a:rPr>
              <a:t>‘Yes’ </a:t>
            </a:r>
            <a:r>
              <a:rPr lang="en-US" sz="3200" dirty="0">
                <a:latin typeface="Berlin Sans FB Demi" panose="020E0802020502020306" pitchFamily="34" charset="0"/>
                <a:ea typeface="Calibri" panose="020F0502020204030204" pitchFamily="34" charset="0"/>
                <a:cs typeface="Times New Roman" panose="02020603050405020304" pitchFamily="18" charset="0"/>
              </a:rPr>
              <a:t>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r>
              <a:rPr lang="en-US" sz="3200" dirty="0" smtClean="0">
                <a:latin typeface="Berlin Sans FB Demi" panose="020E0802020502020306" pitchFamily="34" charset="0"/>
                <a:ea typeface="Calibri" panose="020F0502020204030204" pitchFamily="34" charset="0"/>
                <a:cs typeface="Times New Roman" panose="02020603050405020304" pitchFamily="18" charset="0"/>
              </a:rPr>
              <a:t>.</a:t>
            </a:r>
            <a:endParaRPr lang="en-US" sz="3200" dirty="0">
              <a:latin typeface="Berlin Sans FB Demi" panose="020E0802020502020306" pitchFamily="34" charset="0"/>
              <a:ea typeface="Calibri" panose="020F0502020204030204" pitchFamily="34" charset="0"/>
              <a:cs typeface="Times New Roman" panose="02020603050405020304" pitchFamily="18" charset="0"/>
            </a:endParaRPr>
          </a:p>
          <a:p>
            <a:pPr marL="1085850" marR="0" indent="-457200" algn="just">
              <a:lnSpc>
                <a:spcPct val="107000"/>
              </a:lnSpc>
              <a:spcBef>
                <a:spcPts val="0"/>
              </a:spcBef>
              <a:spcAft>
                <a:spcPts val="0"/>
              </a:spcAft>
              <a:buFont typeface="Arial" panose="020B0604020202020204" pitchFamily="34" charset="0"/>
              <a:buChar char="•"/>
            </a:pPr>
            <a:r>
              <a:rPr lang="en-US" sz="3200" dirty="0" smtClean="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endParaRPr lang="en-US" sz="3200" dirty="0">
              <a:latin typeface="Berlin Sans FB Demi" panose="020E0802020502020306" pitchFamily="34" charset="0"/>
              <a:ea typeface="Calibri" panose="020F0502020204030204" pitchFamily="34" charset="0"/>
              <a:cs typeface="Times New Roman" panose="02020603050405020304" pitchFamily="18" charset="0"/>
            </a:endParaRP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smtClean="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smtClean="0">
                <a:latin typeface="Berlin Sans FB Demi" panose="020E0802020502020306" pitchFamily="34" charset="0"/>
                <a:ea typeface="Calibri" panose="020F0502020204030204" pitchFamily="34" charset="0"/>
                <a:cs typeface="Times New Roman" panose="02020603050405020304" pitchFamily="18" charset="0"/>
              </a:rPr>
              <a:t>Identification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a:t>
            </a:r>
            <a:r>
              <a:rPr lang="en-US" sz="3600" dirty="0" smtClean="0">
                <a:latin typeface="Berlin Sans FB Demi" panose="020E0802020502020306" pitchFamily="34" charset="0"/>
                <a:ea typeface="Calibri" panose="020F0502020204030204" pitchFamily="34" charset="0"/>
                <a:cs typeface="Times New Roman" panose="02020603050405020304" pitchFamily="18" charset="0"/>
              </a:rPr>
              <a:t>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smtClean="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smtClean="0">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smtClean="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smtClean="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smtClean="0">
                <a:latin typeface="+mj-lt"/>
                <a:ea typeface="Calibri" panose="020F0502020204030204" pitchFamily="34" charset="0"/>
                <a:cs typeface="Times New Roman" panose="02020603050405020304" pitchFamily="18" charset="0"/>
              </a:rPr>
              <a:t>3. Imputation </a:t>
            </a:r>
            <a:r>
              <a:rPr lang="en-US" sz="4000" b="1" dirty="0">
                <a:latin typeface="+mj-lt"/>
                <a:ea typeface="Calibri" panose="020F0502020204030204" pitchFamily="34" charset="0"/>
                <a:cs typeface="Times New Roman" panose="02020603050405020304" pitchFamily="18" charset="0"/>
              </a:rPr>
              <a:t>and </a:t>
            </a:r>
            <a:r>
              <a:rPr lang="en-US" sz="4000" b="1" dirty="0" smtClean="0">
                <a:latin typeface="+mj-lt"/>
                <a:ea typeface="Calibri" panose="020F0502020204030204" pitchFamily="34" charset="0"/>
                <a:cs typeface="Times New Roman" panose="02020603050405020304" pitchFamily="18" charset="0"/>
              </a:rPr>
              <a:t>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smtClean="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smtClean="0">
                <a:latin typeface="+mj-lt"/>
                <a:ea typeface="Calibri" panose="020F0502020204030204" pitchFamily="34" charset="0"/>
                <a:cs typeface="Times New Roman" panose="02020603050405020304" pitchFamily="18" charset="0"/>
              </a:rPr>
              <a:t>Figure </a:t>
            </a:r>
            <a:r>
              <a:rPr lang="en-US" sz="3200" dirty="0">
                <a:latin typeface="+mj-lt"/>
                <a:ea typeface="Calibri" panose="020F0502020204030204" pitchFamily="34" charset="0"/>
                <a:cs typeface="Times New Roman" panose="02020603050405020304" pitchFamily="18" charset="0"/>
              </a:rPr>
              <a:t>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smtClean="0">
                <a:latin typeface="+mj-lt"/>
                <a:ea typeface="Calibri" panose="020F0502020204030204" pitchFamily="34" charset="0"/>
                <a:cs typeface="Times New Roman" panose="02020603050405020304" pitchFamily="18" charset="0"/>
              </a:rPr>
              <a:t>Figure </a:t>
            </a:r>
            <a:r>
              <a:rPr lang="en-US" sz="3200" dirty="0">
                <a:latin typeface="+mj-lt"/>
                <a:ea typeface="Calibri" panose="020F0502020204030204" pitchFamily="34" charset="0"/>
                <a:cs typeface="Times New Roman" panose="02020603050405020304" pitchFamily="18" charset="0"/>
              </a:rPr>
              <a:t>11 shows Multiple Imputation by Chained Equations .After these process there will be no </a:t>
            </a:r>
            <a:r>
              <a:rPr lang="en-US" sz="3200" dirty="0" smtClean="0">
                <a:latin typeface="+mj-lt"/>
                <a:ea typeface="Calibri" panose="020F0502020204030204" pitchFamily="34" charset="0"/>
                <a:cs typeface="Times New Roman" panose="02020603050405020304" pitchFamily="18" charset="0"/>
              </a:rPr>
              <a:t>missing </a:t>
            </a:r>
            <a:r>
              <a:rPr lang="en-US" sz="3200" dirty="0">
                <a:latin typeface="+mj-lt"/>
                <a:ea typeface="Calibri" panose="020F0502020204030204" pitchFamily="34" charset="0"/>
                <a:cs typeface="Times New Roman" panose="02020603050405020304" pitchFamily="18" charset="0"/>
              </a:rPr>
              <a:t>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a:t>
            </a:r>
            <a:r>
              <a:rPr lang="en-US" b="1" dirty="0" smtClean="0">
                <a:latin typeface="Times New Roman" panose="02020603050405020304" pitchFamily="18" charset="0"/>
                <a:ea typeface="Calibri" panose="020F0502020204030204" pitchFamily="34" charset="0"/>
                <a:cs typeface="Times New Roman" panose="02020603050405020304" pitchFamily="18" charset="0"/>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a:t>
            </a:r>
            <a:r>
              <a:rPr lang="en-US" b="1" dirty="0" smtClean="0">
                <a:latin typeface="Times New Roman" panose="02020603050405020304" pitchFamily="18" charset="0"/>
                <a:ea typeface="Calibri" panose="020F0502020204030204" pitchFamily="34" charset="0"/>
                <a:cs typeface="Times New Roman" panose="02020603050405020304" pitchFamily="18" charset="0"/>
              </a:rPr>
              <a:t>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smtClean="0">
                <a:latin typeface="+mj-lt"/>
                <a:ea typeface="Calibri" panose="020F0502020204030204" pitchFamily="34" charset="0"/>
                <a:cs typeface="Times New Roman" panose="02020603050405020304" pitchFamily="18" charset="0"/>
              </a:rPr>
              <a:t>4. Detecting </a:t>
            </a:r>
            <a:r>
              <a:rPr lang="en-US" sz="3600" b="1" dirty="0">
                <a:latin typeface="+mj-lt"/>
                <a:ea typeface="Calibri" panose="020F0502020204030204" pitchFamily="34" charset="0"/>
                <a:cs typeface="Times New Roman" panose="02020603050405020304" pitchFamily="18" charset="0"/>
              </a:rPr>
              <a:t>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a:t>
            </a:r>
            <a:r>
              <a:rPr lang="en-US" sz="2000" b="1" dirty="0" smtClean="0">
                <a:latin typeface="Times New Roman" panose="02020603050405020304" pitchFamily="18" charset="0"/>
                <a:ea typeface="Calibri" panose="020F0502020204030204" pitchFamily="34" charset="0"/>
              </a:rPr>
              <a:t>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Type</a:t>
            </a:r>
            <a:r>
              <a:rPr lang="en-US" sz="2400" dirty="0" smtClean="0">
                <a:solidFill>
                  <a:srgbClr val="3C4043"/>
                </a:solidFill>
                <a:latin typeface="+mj-lt"/>
                <a:ea typeface="Calibri" panose="020F0502020204030204" pitchFamily="34" charset="0"/>
                <a:cs typeface="Times New Roman" panose="02020603050405020304" pitchFamily="18" charset="0"/>
              </a:rPr>
              <a:t>: </a:t>
            </a:r>
            <a:r>
              <a:rPr lang="en-US" sz="2400" dirty="0" err="1" smtClean="0">
                <a:solidFill>
                  <a:srgbClr val="3C4043"/>
                </a:solidFill>
                <a:latin typeface="+mj-lt"/>
                <a:ea typeface="Calibri" panose="020F0502020204030204" pitchFamily="34" charset="0"/>
                <a:cs typeface="Times New Roman" panose="02020603050405020304" pitchFamily="18" charset="0"/>
              </a:rPr>
              <a:t>Heatmap</a:t>
            </a:r>
            <a:r>
              <a:rPr lang="en-US" sz="2400" dirty="0" smtClean="0">
                <a:solidFill>
                  <a:srgbClr val="3C4043"/>
                </a:solidFill>
                <a:latin typeface="+mj-lt"/>
                <a:ea typeface="Calibri" panose="020F0502020204030204" pitchFamily="34" charset="0"/>
                <a:cs typeface="Times New Roman" panose="02020603050405020304" pitchFamily="18" charset="0"/>
              </a:rPr>
              <a:t>.</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X-label</a:t>
            </a:r>
            <a:r>
              <a:rPr lang="en-US" sz="2400" dirty="0" smtClean="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smtClean="0">
                <a:solidFill>
                  <a:srgbClr val="3C4043"/>
                </a:solidFill>
                <a:latin typeface="+mj-lt"/>
                <a:ea typeface="Calibri" panose="020F0502020204030204" pitchFamily="34" charset="0"/>
                <a:cs typeface="Times New Roman" panose="02020603050405020304" pitchFamily="18" charset="0"/>
              </a:rPr>
              <a:t>DataFrame</a:t>
            </a:r>
            <a:r>
              <a:rPr lang="en-US" sz="2400" dirty="0" smtClean="0">
                <a:solidFill>
                  <a:srgbClr val="3C4043"/>
                </a:solidFill>
                <a:latin typeface="+mj-lt"/>
                <a:ea typeface="Calibri" panose="020F0502020204030204" pitchFamily="34" charset="0"/>
                <a:cs typeface="Times New Roman" panose="02020603050405020304" pitchFamily="18" charset="0"/>
              </a:rPr>
              <a:t> </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Y-label</a:t>
            </a:r>
            <a:r>
              <a:rPr lang="en-US" sz="2400" dirty="0" smtClean="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smtClean="0">
                <a:solidFill>
                  <a:srgbClr val="3C4043"/>
                </a:solidFill>
                <a:latin typeface="+mj-lt"/>
                <a:ea typeface="Calibri" panose="020F0502020204030204" pitchFamily="34" charset="0"/>
                <a:cs typeface="Times New Roman" panose="02020603050405020304" pitchFamily="18" charset="0"/>
              </a:rPr>
              <a:t>DataFrame</a:t>
            </a:r>
            <a:r>
              <a:rPr lang="en-US" sz="2400" dirty="0" smtClean="0">
                <a:solidFill>
                  <a:srgbClr val="3C4043"/>
                </a:solidFill>
                <a:latin typeface="+mj-lt"/>
                <a:ea typeface="Calibri" panose="020F0502020204030204" pitchFamily="34" charset="0"/>
                <a:cs typeface="Times New Roman" panose="02020603050405020304" pitchFamily="18" charset="0"/>
              </a:rPr>
              <a:t> </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Legend</a:t>
            </a:r>
            <a:r>
              <a:rPr lang="en-US" sz="2400" dirty="0" smtClean="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smtClean="0">
                <a:solidFill>
                  <a:srgbClr val="3C4043"/>
                </a:solidFill>
                <a:latin typeface="+mj-lt"/>
                <a:ea typeface="Calibri" panose="020F0502020204030204" pitchFamily="34" charset="0"/>
                <a:cs typeface="Times New Roman" panose="02020603050405020304" pitchFamily="18" charset="0"/>
              </a:rPr>
              <a:t>heatmap</a:t>
            </a:r>
            <a:r>
              <a:rPr lang="en-US" sz="2400" dirty="0" smtClean="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Color Intensity</a:t>
            </a:r>
            <a:r>
              <a:rPr lang="en-US" sz="2400" dirty="0" smtClean="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smtClean="0">
                <a:solidFill>
                  <a:srgbClr val="3C4043"/>
                </a:solidFill>
                <a:latin typeface="+mj-lt"/>
                <a:ea typeface="Calibri" panose="020F0502020204030204" pitchFamily="34" charset="0"/>
                <a:cs typeface="Times New Roman" panose="02020603050405020304" pitchFamily="18" charset="0"/>
              </a:rPr>
              <a:t>Annotations</a:t>
            </a:r>
            <a:r>
              <a:rPr lang="en-US" sz="2400" dirty="0" smtClean="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smtClean="0">
                <a:solidFill>
                  <a:srgbClr val="3C4043"/>
                </a:solidFill>
                <a:latin typeface="+mj-lt"/>
                <a:ea typeface="Calibri" panose="020F0502020204030204" pitchFamily="34" charset="0"/>
                <a:cs typeface="Times New Roman" panose="02020603050405020304" pitchFamily="18" charset="0"/>
              </a:rPr>
              <a:t>heatmap</a:t>
            </a:r>
            <a:r>
              <a:rPr lang="en-US" sz="2400" dirty="0" smtClean="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smtClean="0">
                <a:solidFill>
                  <a:srgbClr val="3C4043"/>
                </a:solidFill>
                <a:latin typeface="+mj-lt"/>
                <a:ea typeface="Calibri" panose="020F0502020204030204" pitchFamily="34" charset="0"/>
                <a:cs typeface="Times New Roman" panose="02020603050405020304" pitchFamily="18" charset="0"/>
              </a:rPr>
              <a:t>This </a:t>
            </a:r>
            <a:r>
              <a:rPr lang="en-US" sz="2400" dirty="0" err="1" smtClean="0">
                <a:solidFill>
                  <a:srgbClr val="3C4043"/>
                </a:solidFill>
                <a:latin typeface="+mj-lt"/>
                <a:ea typeface="Calibri" panose="020F0502020204030204" pitchFamily="34" charset="0"/>
                <a:cs typeface="Times New Roman" panose="02020603050405020304" pitchFamily="18" charset="0"/>
              </a:rPr>
              <a:t>heatmap</a:t>
            </a:r>
            <a:r>
              <a:rPr lang="en-US" sz="2400" dirty="0" smtClean="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smtClean="0">
                <a:solidFill>
                  <a:srgbClr val="3C4043"/>
                </a:solidFill>
                <a:latin typeface="+mj-lt"/>
                <a:ea typeface="Calibri" panose="020F0502020204030204" pitchFamily="34" charset="0"/>
                <a:cs typeface="Times New Roman" panose="02020603050405020304" pitchFamily="18" charset="0"/>
              </a:rPr>
              <a:t>multicollinearity</a:t>
            </a:r>
            <a:r>
              <a:rPr lang="en-US" sz="2400" dirty="0" smtClean="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smtClean="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smtClean="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a:t>
            </a:r>
            <a:r>
              <a:rPr lang="en-US" sz="2800" b="1" dirty="0" smtClean="0">
                <a:solidFill>
                  <a:srgbClr val="3C4043"/>
                </a:solidFill>
                <a:latin typeface="+mj-lt"/>
                <a:ea typeface="Calibri" panose="020F0502020204030204" pitchFamily="34" charset="0"/>
              </a:rPr>
              <a:t>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a:t>
            </a:r>
            <a:r>
              <a:rPr lang="en-US" b="1" dirty="0" smtClean="0">
                <a:latin typeface="Times New Roman" panose="02020603050405020304" pitchFamily="18" charset="0"/>
                <a:ea typeface="Calibri" panose="020F0502020204030204" pitchFamily="34" charset="0"/>
              </a:rPr>
              <a:t>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a:t>
            </a:r>
            <a:r>
              <a:rPr lang="en-US" b="1" dirty="0" smtClean="0">
                <a:latin typeface="Times New Roman" panose="02020603050405020304" pitchFamily="18" charset="0"/>
                <a:ea typeface="Calibri" panose="020F0502020204030204" pitchFamily="34" charset="0"/>
              </a:rPr>
              <a:t>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smtClean="0">
                <a:latin typeface="+mj-lt"/>
                <a:ea typeface="Calibri" panose="020F0502020204030204" pitchFamily="34" charset="0"/>
              </a:rPr>
              <a:t>10 </a:t>
            </a:r>
            <a:r>
              <a:rPr lang="en-US" sz="3600" dirty="0">
                <a:latin typeface="+mj-lt"/>
                <a:ea typeface="Calibri" panose="020F0502020204030204" pitchFamily="34" charset="0"/>
              </a:rPr>
              <a:t>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a:t>
            </a:r>
            <a:r>
              <a:rPr lang="en-US" b="1" dirty="0" smtClean="0">
                <a:latin typeface="Times New Roman" panose="02020603050405020304" pitchFamily="18" charset="0"/>
                <a:ea typeface="Calibri" panose="020F0502020204030204" pitchFamily="34" charset="0"/>
              </a:rPr>
              <a:t>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a:t>
            </a:r>
            <a:r>
              <a:rPr lang="en-US" b="1" dirty="0" smtClean="0">
                <a:latin typeface="Times New Roman" panose="02020603050405020304" pitchFamily="18" charset="0"/>
                <a:ea typeface="Calibri" panose="020F0502020204030204" pitchFamily="34" charset="0"/>
              </a:rPr>
              <a:t>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smtClean="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r>
              <a:rPr lang="en-US" sz="6000" dirty="0" smtClean="0">
                <a:ea typeface="Calibri" panose="020F0502020204030204" pitchFamily="34" charset="0"/>
                <a:cs typeface="Times New Roman" panose="02020603050405020304" pitchFamily="18" charset="0"/>
              </a:rPr>
              <a:t>:</a:t>
            </a:r>
          </a:p>
          <a:p>
            <a:pPr marL="857250" indent="-857250">
              <a:lnSpc>
                <a:spcPct val="107000"/>
              </a:lnSpc>
              <a:spcAft>
                <a:spcPts val="800"/>
              </a:spcAft>
              <a:buFont typeface="Arial" panose="020B0604020202020204" pitchFamily="34" charset="0"/>
              <a:buChar char="•"/>
            </a:pPr>
            <a:r>
              <a:rPr lang="en-US" sz="6000" dirty="0" smtClean="0">
                <a:ea typeface="Calibri" panose="020F0502020204030204" pitchFamily="34" charset="0"/>
                <a:cs typeface="Times New Roman" panose="02020603050405020304" pitchFamily="18" charset="0"/>
              </a:rPr>
              <a:t>Artificial </a:t>
            </a:r>
            <a:r>
              <a:rPr lang="en-US" sz="6000" dirty="0">
                <a:ea typeface="Calibri" panose="020F0502020204030204" pitchFamily="34" charset="0"/>
                <a:cs typeface="Times New Roman" panose="02020603050405020304" pitchFamily="18" charset="0"/>
              </a:rPr>
              <a:t>Neural </a:t>
            </a:r>
            <a:r>
              <a:rPr lang="en-US" sz="6000" dirty="0" smtClean="0">
                <a:ea typeface="Calibri" panose="020F0502020204030204" pitchFamily="34" charset="0"/>
                <a:cs typeface="Times New Roman" panose="02020603050405020304" pitchFamily="18" charset="0"/>
              </a:rPr>
              <a:t>Networks</a:t>
            </a:r>
          </a:p>
          <a:p>
            <a:pPr marL="857250" indent="-857250">
              <a:lnSpc>
                <a:spcPct val="107000"/>
              </a:lnSpc>
              <a:spcAft>
                <a:spcPts val="800"/>
              </a:spcAft>
              <a:buFont typeface="Arial" panose="020B0604020202020204" pitchFamily="34" charset="0"/>
              <a:buChar char="•"/>
            </a:pPr>
            <a:r>
              <a:rPr lang="en-US" sz="6000" dirty="0" smtClean="0">
                <a:ea typeface="Calibri" panose="020F0502020204030204" pitchFamily="34" charset="0"/>
                <a:cs typeface="Times New Roman" panose="02020603050405020304" pitchFamily="18" charset="0"/>
              </a:rPr>
              <a:t>Support </a:t>
            </a:r>
            <a:r>
              <a:rPr lang="en-US" sz="6000" dirty="0">
                <a:ea typeface="Calibri" panose="020F0502020204030204" pitchFamily="34" charset="0"/>
                <a:cs typeface="Times New Roman" panose="02020603050405020304" pitchFamily="18" charset="0"/>
              </a:rPr>
              <a:t>Vector </a:t>
            </a:r>
            <a:r>
              <a:rPr lang="en-US" sz="6000" dirty="0" smtClean="0">
                <a:ea typeface="Calibri" panose="020F0502020204030204" pitchFamily="34" charset="0"/>
                <a:cs typeface="Times New Roman" panose="02020603050405020304" pitchFamily="18" charset="0"/>
              </a:rPr>
              <a:t>Machine</a:t>
            </a:r>
          </a:p>
          <a:p>
            <a:pPr marL="857250" indent="-857250">
              <a:lnSpc>
                <a:spcPct val="107000"/>
              </a:lnSpc>
              <a:spcAft>
                <a:spcPts val="800"/>
              </a:spcAft>
              <a:buFont typeface="Arial" panose="020B0604020202020204" pitchFamily="34" charset="0"/>
              <a:buChar char="•"/>
            </a:pPr>
            <a:r>
              <a:rPr lang="en-US" sz="6000" dirty="0" smtClean="0">
                <a:ea typeface="Calibri" panose="020F0502020204030204" pitchFamily="34" charset="0"/>
                <a:cs typeface="Times New Roman" panose="02020603050405020304" pitchFamily="18" charset="0"/>
              </a:rPr>
              <a:t>Random </a:t>
            </a:r>
            <a:r>
              <a:rPr lang="en-US" sz="6000" dirty="0">
                <a:ea typeface="Calibri" panose="020F0502020204030204" pitchFamily="34" charset="0"/>
                <a:cs typeface="Times New Roman" panose="02020603050405020304" pitchFamily="18" charset="0"/>
              </a:rPr>
              <a:t>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smtClean="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a:t>
            </a: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Neural Networks (ANN</a:t>
            </a:r>
            <a:r>
              <a:rPr lang="en-US" sz="6000" b="1" dirty="0" smtClean="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t>
            </a:r>
          </a:p>
          <a:p>
            <a:pPr marL="1143000" indent="-1143000">
              <a:lnSpc>
                <a:spcPct val="107000"/>
              </a:lnSpc>
              <a:spcBef>
                <a:spcPts val="200"/>
              </a:spcBef>
              <a:buAutoNum type="arabicPeriod"/>
            </a:pPr>
            <a:endParaRPr lang="en-US" sz="6000" b="1" dirty="0" smtClean="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smtClean="0">
                <a:latin typeface="+mj-lt"/>
                <a:ea typeface="Times New Roman" panose="02020603050405020304" pitchFamily="18" charset="0"/>
              </a:rPr>
              <a:t>Artificial </a:t>
            </a:r>
            <a:r>
              <a:rPr lang="en-US" sz="3600" dirty="0">
                <a:latin typeface="+mj-lt"/>
                <a:ea typeface="Times New Roman" panose="02020603050405020304" pitchFamily="18" charset="0"/>
              </a:rPr>
              <a:t>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smtClean="0">
                <a:latin typeface="+mj-lt"/>
                <a:ea typeface="Times New Roman" panose="02020603050405020304" pitchFamily="18" charset="0"/>
              </a:rPr>
              <a:t>Algorithm</a:t>
            </a:r>
            <a:endParaRPr lang="en-US" sz="3200" b="1" dirty="0">
              <a:latin typeface="+mj-lt"/>
              <a:ea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smtClean="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smtClean="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smtClean="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r>
              <a:rPr lang="en-US" sz="6000" b="1" dirty="0" smtClean="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smtClean="0">
                <a:latin typeface="Times New Roman" panose="02020603050405020304" pitchFamily="18" charset="0"/>
                <a:ea typeface="Times New Roman" panose="02020603050405020304" pitchFamily="18" charset="0"/>
              </a:rPr>
              <a:t>Algorithm</a:t>
            </a:r>
            <a:endParaRPr lang="en-US" sz="4800" b="1"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smtClean="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r>
              <a:rPr lang="en-US" altLang="en-US" sz="4400" dirty="0" smtClean="0">
                <a:latin typeface="+mj-lt"/>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4400" dirty="0" smtClean="0">
                <a:latin typeface="+mj-lt"/>
                <a:ea typeface="Times New Roman" panose="02020603050405020304" pitchFamily="18" charset="0"/>
                <a:cs typeface="Times New Roman" panose="02020603050405020304" pitchFamily="18" charset="0"/>
              </a:rPr>
              <a:t>Find </a:t>
            </a:r>
            <a:r>
              <a:rPr lang="en-US" altLang="en-US" sz="4400" dirty="0">
                <a:latin typeface="+mj-lt"/>
                <a:ea typeface="Times New Roman" panose="02020603050405020304" pitchFamily="18" charset="0"/>
                <a:cs typeface="Times New Roman" panose="02020603050405020304" pitchFamily="18" charset="0"/>
              </a:rPr>
              <a:t>the optimal hyperplane that maximizes the </a:t>
            </a:r>
            <a:r>
              <a:rPr lang="en-US" altLang="en-US" sz="4400" dirty="0" smtClean="0">
                <a:latin typeface="+mj-lt"/>
                <a:ea typeface="Times New Roman" panose="02020603050405020304" pitchFamily="18" charset="0"/>
                <a:cs typeface="Times New Roman" panose="02020603050405020304" pitchFamily="18" charset="0"/>
              </a:rPr>
              <a:t>margin</a:t>
            </a:r>
          </a:p>
          <a:p>
            <a:pPr lvl="0" eaLnBrk="0" fontAlgn="base" hangingPunct="0">
              <a:spcBef>
                <a:spcPct val="0"/>
              </a:spcBef>
              <a:spcAft>
                <a:spcPct val="0"/>
              </a:spcAft>
            </a:pPr>
            <a:r>
              <a:rPr lang="en-US" altLang="en-US" sz="4400" dirty="0" smtClean="0">
                <a:latin typeface="+mj-lt"/>
                <a:ea typeface="Times New Roman" panose="02020603050405020304" pitchFamily="18" charset="0"/>
                <a:cs typeface="Times New Roman" panose="02020603050405020304" pitchFamily="18" charset="0"/>
              </a:rPr>
              <a:t>Identify </a:t>
            </a:r>
            <a:r>
              <a:rPr lang="en-US" altLang="en-US" sz="4400" dirty="0">
                <a:latin typeface="+mj-lt"/>
                <a:ea typeface="Times New Roman" panose="02020603050405020304" pitchFamily="18" charset="0"/>
                <a:cs typeface="Times New Roman" panose="02020603050405020304" pitchFamily="18" charset="0"/>
              </a:rPr>
              <a:t>support </a:t>
            </a:r>
            <a:r>
              <a:rPr lang="en-US" altLang="en-US" sz="4400" dirty="0" smtClean="0">
                <a:latin typeface="+mj-lt"/>
                <a:ea typeface="Times New Roman" panose="02020603050405020304" pitchFamily="18" charset="0"/>
                <a:cs typeface="Times New Roman" panose="02020603050405020304" pitchFamily="18" charset="0"/>
              </a:rPr>
              <a:t>vectors</a:t>
            </a:r>
          </a:p>
          <a:p>
            <a:pPr lvl="0" eaLnBrk="0" fontAlgn="base" hangingPunct="0">
              <a:spcBef>
                <a:spcPct val="0"/>
              </a:spcBef>
              <a:spcAft>
                <a:spcPct val="0"/>
              </a:spcAft>
            </a:pPr>
            <a:r>
              <a:rPr lang="en-US" altLang="en-US" sz="4400" dirty="0" smtClean="0">
                <a:latin typeface="+mj-lt"/>
                <a:ea typeface="Times New Roman" panose="02020603050405020304" pitchFamily="18" charset="0"/>
                <a:cs typeface="Times New Roman" panose="02020603050405020304" pitchFamily="18" charset="0"/>
              </a:rPr>
              <a:t>For </a:t>
            </a:r>
            <a:r>
              <a:rPr lang="en-US" altLang="en-US" sz="4400" dirty="0">
                <a:latin typeface="+mj-lt"/>
                <a:ea typeface="Times New Roman" panose="02020603050405020304" pitchFamily="18" charset="0"/>
                <a:cs typeface="Times New Roman" panose="02020603050405020304" pitchFamily="18" charset="0"/>
              </a:rPr>
              <a:t>each new input sample</a:t>
            </a:r>
            <a:r>
              <a:rPr lang="en-US" altLang="en-US" sz="4400" dirty="0" smtClean="0">
                <a:latin typeface="+mj-lt"/>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4400" dirty="0" smtClean="0">
                <a:latin typeface="+mj-lt"/>
                <a:ea typeface="Times New Roman" panose="02020603050405020304" pitchFamily="18" charset="0"/>
                <a:cs typeface="Times New Roman" panose="02020603050405020304" pitchFamily="18" charset="0"/>
              </a:rPr>
              <a:t>    </a:t>
            </a:r>
            <a:r>
              <a:rPr lang="en-US" altLang="en-US" sz="4400" dirty="0">
                <a:latin typeface="+mj-lt"/>
                <a:ea typeface="Times New Roman" panose="02020603050405020304" pitchFamily="18" charset="0"/>
                <a:cs typeface="Times New Roman" panose="02020603050405020304" pitchFamily="18" charset="0"/>
              </a:rPr>
              <a:t>Calculate the decision function based on the </a:t>
            </a:r>
            <a:r>
              <a:rPr lang="en-US" altLang="en-US" sz="4400" dirty="0" smtClean="0">
                <a:latin typeface="+mj-lt"/>
                <a:ea typeface="Times New Roman" panose="02020603050405020304" pitchFamily="18" charset="0"/>
                <a:cs typeface="Times New Roman" panose="02020603050405020304" pitchFamily="18" charset="0"/>
              </a:rPr>
              <a:t>hyperplane</a:t>
            </a:r>
          </a:p>
          <a:p>
            <a:pPr lvl="0" eaLnBrk="0" fontAlgn="base" hangingPunct="0">
              <a:spcBef>
                <a:spcPct val="0"/>
              </a:spcBef>
              <a:spcAft>
                <a:spcPct val="0"/>
              </a:spcAft>
            </a:pPr>
            <a:r>
              <a:rPr lang="en-US" altLang="en-US" sz="4400" dirty="0" smtClean="0">
                <a:latin typeface="+mj-lt"/>
                <a:ea typeface="Times New Roman" panose="02020603050405020304" pitchFamily="18" charset="0"/>
                <a:cs typeface="Times New Roman" panose="02020603050405020304" pitchFamily="18" charset="0"/>
              </a:rPr>
              <a:t>    Assign </a:t>
            </a:r>
            <a:r>
              <a:rPr lang="en-US" altLang="en-US" sz="4400" dirty="0">
                <a:latin typeface="+mj-lt"/>
                <a:ea typeface="Times New Roman" panose="02020603050405020304" pitchFamily="18" charset="0"/>
                <a:cs typeface="Times New Roman" panose="02020603050405020304" pitchFamily="18" charset="0"/>
              </a:rPr>
              <a:t>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r>
              <a:rPr lang="en-US" sz="5400" b="1" dirty="0" smtClean="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smtClean="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smtClean="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smtClean="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smtClean="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smtClean="0">
                <a:ea typeface="Times New Roman" panose="02020603050405020304" pitchFamily="18" charset="0"/>
                <a:cs typeface="Times New Roman" panose="02020603050405020304" pitchFamily="18" charset="0"/>
              </a:rPr>
              <a:t>           </a:t>
            </a:r>
            <a:r>
              <a:rPr lang="en-US" altLang="en-US" sz="2800" dirty="0" err="1" smtClean="0">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endParaRPr lang="en-US" altLang="en-US" sz="2800" dirty="0"/>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smtClean="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smtClean="0">
                <a:latin typeface="+mj-lt"/>
              </a:rPr>
              <a:t>copy</a:t>
            </a:r>
            <a:r>
              <a:rPr lang="en-US" altLang="en-US" sz="2800" dirty="0">
                <a:latin typeface="+mj-lt"/>
              </a:rPr>
              <a:t>():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smtClean="0">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smtClean="0">
                <a:latin typeface="+mj-lt"/>
              </a:rPr>
              <a:t>quantile</a:t>
            </a:r>
            <a:r>
              <a:rPr lang="en-US" altLang="en-US" sz="2800" dirty="0">
                <a:latin typeface="+mj-lt"/>
              </a:rPr>
              <a:t>():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smtClean="0">
                <a:latin typeface="+mj-lt"/>
              </a:rPr>
              <a:t>any</a:t>
            </a:r>
            <a:r>
              <a:rPr lang="en-US" altLang="en-US" sz="2800" dirty="0">
                <a:latin typeface="+mj-lt"/>
              </a:rPr>
              <a:t>(): Returns True if any element in a </a:t>
            </a:r>
            <a:r>
              <a:rPr lang="en-US" altLang="en-US" sz="2800" dirty="0" err="1">
                <a:latin typeface="+mj-lt"/>
              </a:rPr>
              <a:t>boolean</a:t>
            </a:r>
            <a:r>
              <a:rPr lang="en-US" altLang="en-US" sz="2800" dirty="0">
                <a:latin typeface="+mj-lt"/>
              </a:rPr>
              <a:t> array is True</a:t>
            </a:r>
            <a:r>
              <a:rPr lang="en-US" altLang="en-US" sz="2800" dirty="0" smtClean="0">
                <a:latin typeface="+mj-lt"/>
              </a:rPr>
              <a:t>.</a:t>
            </a:r>
            <a:endParaRPr lang="en-US" altLang="en-US" sz="2800" dirty="0">
              <a:latin typeface="+mj-lt"/>
            </a:endParaRP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smtClean="0">
                <a:solidFill>
                  <a:srgbClr val="000000"/>
                </a:solidFill>
                <a:latin typeface="ITC Avant Garde Gothic Bold"/>
                <a:ea typeface="ITC Avant Garde Gothic Bold"/>
                <a:cs typeface="ITC Avant Garde Gothic Bold"/>
                <a:sym typeface="ITC Avant Garde Gothic Bold"/>
              </a:rPr>
              <a:t>⚬Use machine learning techniques to </a:t>
            </a:r>
            <a:r>
              <a:rPr lang="en-US" sz="4046" spc="38" dirty="0">
                <a:solidFill>
                  <a:srgbClr val="000000"/>
                </a:solidFill>
                <a:latin typeface="ITC Avant Garde Gothic Bold"/>
                <a:ea typeface="ITC Avant Garde Gothic Bold"/>
                <a:cs typeface="ITC Avant Garde Gothic Bold"/>
                <a:sym typeface="ITC Avant Garde Gothic Bold"/>
              </a:rPr>
              <a:t>forecast whether it rains or not. </a:t>
            </a:r>
          </a:p>
        </p:txBody>
      </p:sp>
    </p:spTree>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smtClean="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smtClean="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smtClean="0">
                <a:ln w="0"/>
                <a:effectLst>
                  <a:outerShdw blurRad="38100" dist="25400" dir="5400000" algn="ctr" rotWithShape="0">
                    <a:srgbClr val="6E747A">
                      <a:alpha val="43000"/>
                    </a:srgbClr>
                  </a:outerShdw>
                </a:effectLst>
              </a:rPr>
              <a:t>THANK YOU</a:t>
            </a:r>
            <a:endParaRPr lang="en-US" sz="9600" b="1" cap="none" spc="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2366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3364</Words>
  <Application>Microsoft Office PowerPoint</Application>
  <PresentationFormat>Custom</PresentationFormat>
  <Paragraphs>414</Paragraphs>
  <Slides>42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Calibri Light</vt:lpstr>
      <vt:lpstr>Arial</vt:lpstr>
      <vt:lpstr>Wingdings</vt:lpstr>
      <vt:lpstr>Symbol</vt:lpstr>
      <vt:lpstr>Times New Roman</vt:lpstr>
      <vt:lpstr>Courier New</vt:lpstr>
      <vt:lpstr>Berlin Sans FB Demi</vt:lpstr>
      <vt:lpstr>TT Rounds Condensed Bold</vt:lpstr>
      <vt:lpstr>ITC Avant Garde Gothic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LENOVO</cp:lastModifiedBy>
  <cp:revision>37</cp:revision>
  <dcterms:created xsi:type="dcterms:W3CDTF">2006-08-16T00:00:00Z</dcterms:created>
  <dcterms:modified xsi:type="dcterms:W3CDTF">2024-08-21T06:16:29Z</dcterms:modified>
  <dc:identifier>DAGMVTiJsRg</dc:identifier>
</cp:coreProperties>
</file>